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7" r:id="rId4"/>
    <p:sldId id="260" r:id="rId5"/>
    <p:sldId id="272" r:id="rId6"/>
    <p:sldId id="273" r:id="rId7"/>
    <p:sldId id="275" r:id="rId8"/>
    <p:sldId id="276" r:id="rId9"/>
    <p:sldId id="277" r:id="rId10"/>
    <p:sldId id="278" r:id="rId11"/>
    <p:sldId id="281" r:id="rId12"/>
    <p:sldId id="280" r:id="rId13"/>
    <p:sldId id="290" r:id="rId14"/>
    <p:sldId id="285" r:id="rId15"/>
    <p:sldId id="283" r:id="rId16"/>
    <p:sldId id="286" r:id="rId17"/>
    <p:sldId id="288" r:id="rId18"/>
    <p:sldId id="274" r:id="rId19"/>
    <p:sldId id="266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000"/>
    <a:srgbClr val="EECF1A"/>
    <a:srgbClr val="7097D4"/>
    <a:srgbClr val="E6E6E6"/>
    <a:srgbClr val="F1F1F1"/>
    <a:srgbClr val="FAFAFA"/>
    <a:srgbClr val="EFEFE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0832" autoAdjust="0"/>
  </p:normalViewPr>
  <p:slideViewPr>
    <p:cSldViewPr snapToGrid="0" snapToObjects="1">
      <p:cViewPr varScale="1">
        <p:scale>
          <a:sx n="93" d="100"/>
          <a:sy n="93" d="100"/>
        </p:scale>
        <p:origin x="15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C252-870E-0640-B649-5DBEF39458AD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509E-6BDC-B342-9D56-6CF33E61AF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43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AB13-6564-5B49-9CE9-2B8226196AD7}" type="datetimeFigureOut">
              <a:rPr lang="fr-FR" smtClean="0"/>
              <a:t>04/09/2015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D97BD-1AB9-714E-AA5A-8BE4BC9E00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82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27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63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952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785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82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1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78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71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22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00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4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05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Optimisation</a:t>
            </a:r>
          </a:p>
          <a:p>
            <a:r>
              <a:rPr lang="fr-FR" dirty="0" smtClean="0"/>
              <a:t>Peu de niveau</a:t>
            </a:r>
          </a:p>
          <a:p>
            <a:endParaRPr lang="fr-FR" dirty="0" smtClean="0"/>
          </a:p>
          <a:p>
            <a:r>
              <a:rPr lang="fr-FR" dirty="0" smtClean="0"/>
              <a:t>---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phase du tuto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 Personnages</a:t>
            </a:r>
            <a:r>
              <a:rPr lang="fr-FR" sz="2000" baseline="0" dirty="0" smtClean="0"/>
              <a:t>  : </a:t>
            </a:r>
            <a:r>
              <a:rPr lang="fr-FR" sz="2000" dirty="0" smtClean="0"/>
              <a:t>(utilisation du memento et de l’observer).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97BD-1AB9-714E-AA5A-8BE4BC9E00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B29F-751F-5744-80E1-600E8AC85EFD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9D44E-0FE8-C446-8611-5CEE6CB3864C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AAA7-9C62-C645-9E7C-EAA05320C320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B404-E2A9-5F44-BFF3-54F39A88F3D4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1857-115B-B442-B1E5-180228E51561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E0F2-A6D5-5740-9873-A96C8BB8BA9B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B743-169F-5645-AB8C-8899780DDA5A}" type="datetime1">
              <a:rPr lang="fr-CH" smtClean="0"/>
              <a:t>04.09.15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AA3E-DE66-BE4C-86BB-836CC203C1C4}" type="datetime1">
              <a:rPr lang="fr-CH" smtClean="0"/>
              <a:t>04.09.15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405-4970-F748-8838-75D6937AFE4A}" type="datetime1">
              <a:rPr lang="fr-CH" smtClean="0"/>
              <a:t>04.09.15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D4D8-C33D-D547-8ECD-671A356435E7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H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A6492-30A7-F940-B414-588B0E51CD1D}" type="datetime1">
              <a:rPr lang="fr-CH" smtClean="0"/>
              <a:t>04.09.15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FAFAFA"/>
            </a:gs>
            <a:gs pos="100000">
              <a:srgbClr val="E6E6E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CH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CF81F46-A522-9B4E-90AB-C50863641B6B}" type="datetime1">
              <a:rPr lang="fr-CH" smtClean="0"/>
              <a:t>04.09.15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spd="slow">
    <p:push/>
  </p:transition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tiff"/><Relationship Id="rId10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1662288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fr-FR" sz="66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James Gouin</a:t>
            </a:r>
            <a:endParaRPr lang="fr-FR" sz="6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1889"/>
            <a:ext cx="6400800" cy="1219200"/>
          </a:xfrm>
        </p:spPr>
        <p:txBody>
          <a:bodyPr/>
          <a:lstStyle/>
          <a:p>
            <a:r>
              <a:rPr lang="fr-FR" dirty="0"/>
              <a:t>et la Banane Sacrée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8" y="3045446"/>
            <a:ext cx="2624667" cy="2624667"/>
          </a:xfrm>
          <a:prstGeom prst="rect">
            <a:avLst/>
          </a:prstGeom>
        </p:spPr>
      </p:pic>
      <p:pic>
        <p:nvPicPr>
          <p:cNvPr id="12" name="Image 11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03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Génération des 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547" y="2073963"/>
            <a:ext cx="6421267" cy="2849068"/>
          </a:xfrm>
        </p:spPr>
        <p:txBody>
          <a:bodyPr/>
          <a:lstStyle/>
          <a:p>
            <a:pPr lvl="1">
              <a:buFont typeface="Wingdings" charset="2"/>
              <a:buChar char="à"/>
            </a:pP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 Amélioration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de la rapidité du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chargement</a:t>
            </a:r>
          </a:p>
          <a:p>
            <a:pPr marL="457200" lvl="1" indent="0">
              <a:buNone/>
            </a:pP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Création de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maps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facilitée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9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0906" y="2934678"/>
            <a:ext cx="1440873" cy="563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TXT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580906" y="4268442"/>
            <a:ext cx="1440873" cy="5638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XML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10" idx="2"/>
          </p:cNvCxnSpPr>
          <p:nvPr/>
        </p:nvCxnSpPr>
        <p:spPr>
          <a:xfrm flipH="1">
            <a:off x="7301342" y="3498497"/>
            <a:ext cx="1" cy="769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endCxn id="10" idx="0"/>
          </p:cNvCxnSpPr>
          <p:nvPr/>
        </p:nvCxnSpPr>
        <p:spPr>
          <a:xfrm>
            <a:off x="7301343" y="2370145"/>
            <a:ext cx="0" cy="56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1" idx="2"/>
          </p:cNvCxnSpPr>
          <p:nvPr/>
        </p:nvCxnSpPr>
        <p:spPr>
          <a:xfrm>
            <a:off x="7301343" y="4832261"/>
            <a:ext cx="1" cy="598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92349" y="3667987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Convertisseur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6958940" y="197935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Tiled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067172" y="5489531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Génération </a:t>
            </a:r>
            <a:r>
              <a:rPr lang="fr-FR" smtClean="0"/>
              <a:t>des </a:t>
            </a:r>
            <a:r>
              <a:rPr lang="fr-FR" dirty="0" err="1" smtClean="0"/>
              <a:t>maps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10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55" y="1782127"/>
            <a:ext cx="3812489" cy="41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5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Menu Pause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Crédits</a:t>
            </a:r>
            <a:endParaRPr lang="fr-FR" dirty="0"/>
          </a:p>
          <a:p>
            <a:pPr marL="0" indent="0">
              <a:buNone/>
            </a:pPr>
            <a:r>
              <a:rPr lang="fr-FR" sz="2000" dirty="0" smtClean="0"/>
              <a:t>	</a:t>
            </a:r>
            <a:r>
              <a:rPr lang="fr-FR" sz="2000" dirty="0" smtClean="0"/>
              <a:t>Informations </a:t>
            </a:r>
            <a:r>
              <a:rPr lang="fr-FR" sz="2000" dirty="0" smtClean="0"/>
              <a:t>sur les propriétés </a:t>
            </a:r>
            <a:r>
              <a:rPr lang="fr-FR" sz="2000" dirty="0" smtClean="0"/>
              <a:t>intellectuelles utilisées</a:t>
            </a:r>
            <a:endParaRPr lang="fr-FR" sz="2000" dirty="0"/>
          </a:p>
          <a:p>
            <a:r>
              <a:rPr lang="fr-FR" b="1" dirty="0" smtClean="0"/>
              <a:t>Bonus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Codes bonus</a:t>
            </a:r>
            <a:endParaRPr lang="fr-FR" sz="2000" dirty="0"/>
          </a:p>
          <a:p>
            <a:r>
              <a:rPr lang="fr-FR" b="1" dirty="0" err="1" smtClean="0"/>
              <a:t>Param</a:t>
            </a:r>
            <a:r>
              <a:rPr lang="fr-CH" b="1" dirty="0" err="1" smtClean="0"/>
              <a:t>ètres</a:t>
            </a:r>
            <a:r>
              <a:rPr lang="fr-CH" b="1" dirty="0" smtClean="0"/>
              <a:t> du jeux</a:t>
            </a:r>
          </a:p>
          <a:p>
            <a:pPr marL="0" indent="0">
              <a:buNone/>
            </a:pPr>
            <a:r>
              <a:rPr lang="fr-CH" sz="1200" b="1" dirty="0"/>
              <a:t>	</a:t>
            </a:r>
            <a:r>
              <a:rPr lang="fr-CH" sz="2000" dirty="0" smtClean="0"/>
              <a:t>Son</a:t>
            </a:r>
          </a:p>
          <a:p>
            <a:pPr marL="0" indent="0">
              <a:buNone/>
            </a:pPr>
            <a:r>
              <a:rPr lang="fr-CH" sz="2000" dirty="0"/>
              <a:t>	S</a:t>
            </a:r>
            <a:r>
              <a:rPr lang="fr-CH" sz="2000" dirty="0" smtClean="0"/>
              <a:t>uppression de la partie</a:t>
            </a:r>
            <a:endParaRPr lang="fr-FR" sz="2000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11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5" y="4941197"/>
            <a:ext cx="951346" cy="9513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27" y="4941197"/>
            <a:ext cx="951346" cy="9513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73" y="4941197"/>
            <a:ext cx="951346" cy="9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1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Surfaces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6470" y="1739900"/>
            <a:ext cx="4040188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Avant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651090" y="1739900"/>
            <a:ext cx="4041775" cy="609600"/>
          </a:xfrm>
        </p:spPr>
        <p:txBody>
          <a:bodyPr/>
          <a:lstStyle/>
          <a:p>
            <a:r>
              <a:rPr lang="fr-FR" b="1" dirty="0" smtClean="0">
                <a:solidFill>
                  <a:srgbClr val="00B0F0"/>
                </a:solidFill>
              </a:rPr>
              <a:t>Après</a:t>
            </a:r>
            <a:endParaRPr lang="fr-FR" b="1" dirty="0">
              <a:solidFill>
                <a:srgbClr val="00B0F0"/>
              </a:solidFill>
            </a:endParaRPr>
          </a:p>
        </p:txBody>
      </p:sp>
      <p:pic>
        <p:nvPicPr>
          <p:cNvPr id="20" name="Espace réservé du contenu 1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1" y="5629178"/>
            <a:ext cx="406400" cy="406400"/>
          </a:xfrm>
        </p:spPr>
      </p:pic>
      <p:pic>
        <p:nvPicPr>
          <p:cNvPr id="8" name="Image 7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0" y="2463222"/>
            <a:ext cx="496962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0" y="2979689"/>
            <a:ext cx="454366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07" y="3520145"/>
            <a:ext cx="468565" cy="3937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29601" y="2402794"/>
            <a:ext cx="311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Déplaçables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</a:p>
          <a:p>
            <a:endParaRPr lang="fr-FR" dirty="0"/>
          </a:p>
          <a:p>
            <a:r>
              <a:rPr lang="fr-FR" dirty="0" smtClean="0"/>
              <a:t>Pierres</a:t>
            </a:r>
          </a:p>
          <a:p>
            <a:endParaRPr lang="fr-FR" dirty="0"/>
          </a:p>
          <a:p>
            <a:r>
              <a:rPr lang="fr-FR" dirty="0" smtClean="0"/>
              <a:t>Feu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538926" y="2463222"/>
            <a:ext cx="3112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Mur</a:t>
            </a:r>
          </a:p>
          <a:p>
            <a:endParaRPr lang="fr-FR" dirty="0" smtClean="0"/>
          </a:p>
          <a:p>
            <a:r>
              <a:rPr lang="fr-FR" dirty="0" smtClean="0"/>
              <a:t>Glace</a:t>
            </a:r>
          </a:p>
          <a:p>
            <a:endParaRPr lang="fr-FR" dirty="0" smtClean="0"/>
          </a:p>
          <a:p>
            <a:r>
              <a:rPr lang="fr-FR" dirty="0" smtClean="0"/>
              <a:t>Déplaçable</a:t>
            </a:r>
          </a:p>
          <a:p>
            <a:endParaRPr lang="fr-FR" dirty="0"/>
          </a:p>
          <a:p>
            <a:r>
              <a:rPr lang="fr-FR" dirty="0" smtClean="0"/>
              <a:t>Neige</a:t>
            </a:r>
          </a:p>
          <a:p>
            <a:endParaRPr lang="fr-FR" dirty="0"/>
          </a:p>
          <a:p>
            <a:r>
              <a:rPr lang="fr-FR" dirty="0" smtClean="0"/>
              <a:t>Eau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67" y="2974207"/>
            <a:ext cx="406400" cy="4064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2" y="3517361"/>
            <a:ext cx="406400" cy="4064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5123577"/>
            <a:ext cx="406400" cy="4064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34" y="2448701"/>
            <a:ext cx="406400" cy="4064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01" y="4598071"/>
            <a:ext cx="406400" cy="4064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4" y="4048392"/>
            <a:ext cx="406400" cy="4064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" y="4046254"/>
            <a:ext cx="406400" cy="4064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" y="4650108"/>
            <a:ext cx="406400" cy="406400"/>
          </a:xfrm>
          <a:prstGeom prst="rect">
            <a:avLst/>
          </a:prstGeom>
        </p:spPr>
      </p:pic>
      <p:pic>
        <p:nvPicPr>
          <p:cNvPr id="32" name="Espace réservé du contenu 31"/>
          <p:cNvPicPr>
            <a:picLocks noGrp="1" noChangeAspect="1"/>
          </p:cNvPicPr>
          <p:nvPr>
            <p:ph sz="quarter" idx="13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6" y="2463222"/>
            <a:ext cx="406400" cy="406400"/>
          </a:xfrm>
        </p:spPr>
      </p:pic>
      <p:cxnSp>
        <p:nvCxnSpPr>
          <p:cNvPr id="31" name="Connecteur droit 30"/>
          <p:cNvCxnSpPr/>
          <p:nvPr/>
        </p:nvCxnSpPr>
        <p:spPr>
          <a:xfrm>
            <a:off x="4496658" y="2223454"/>
            <a:ext cx="0" cy="383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23" y="350744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Textures automatiques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Obligatoire pour animer les surfaces.</a:t>
            </a:r>
          </a:p>
          <a:p>
            <a:endParaRPr lang="fr-FR" sz="2000" dirty="0"/>
          </a:p>
          <a:p>
            <a:r>
              <a:rPr lang="fr-FR" sz="2000" dirty="0" smtClean="0"/>
              <a:t>Avant : Image de fond, les blocs sont invisibles</a:t>
            </a:r>
          </a:p>
          <a:p>
            <a:r>
              <a:rPr lang="fr-FR" sz="2000" dirty="0" smtClean="0"/>
              <a:t>Après : Chaque bloc </a:t>
            </a:r>
            <a:r>
              <a:rPr lang="fr-CH" sz="2000" dirty="0" smtClean="0"/>
              <a:t>à une image</a:t>
            </a:r>
          </a:p>
          <a:p>
            <a:pPr lvl="1"/>
            <a:r>
              <a:rPr lang="fr-CH" sz="1800" dirty="0" smtClean="0"/>
              <a:t>Permet des animations et facilite la génération des </a:t>
            </a:r>
            <a:r>
              <a:rPr lang="fr-CH" sz="1800" dirty="0" err="1" smtClean="0"/>
              <a:t>maps</a:t>
            </a:r>
            <a:endParaRPr lang="fr-FR" sz="1800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700410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2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23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9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54" y="4117181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7557" y="3881388"/>
            <a:ext cx="3241191" cy="20444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05" y="4067657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2" y="5017869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5022152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4067657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42" y="4542763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9" y="4542763"/>
            <a:ext cx="4064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069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Animations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Textures « eau », « feu »</a:t>
            </a:r>
          </a:p>
          <a:p>
            <a:r>
              <a:rPr lang="fr-FR" sz="2000" dirty="0" smtClean="0"/>
              <a:t>Déplacements du pingouin et des blocs déplaçables</a:t>
            </a:r>
          </a:p>
          <a:p>
            <a:r>
              <a:rPr lang="fr-FR" sz="2000" dirty="0" smtClean="0"/>
              <a:t>Interactions du pingouin</a:t>
            </a:r>
          </a:p>
          <a:p>
            <a:pPr marL="0" indent="0">
              <a:buNone/>
            </a:pPr>
            <a:endParaRPr lang="fr-FR" sz="2000" dirty="0" smtClean="0"/>
          </a:p>
          <a:p>
            <a:endParaRPr lang="fr-FR" sz="2000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1" y="3668088"/>
            <a:ext cx="695219" cy="69521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01" y="3668087"/>
            <a:ext cx="695219" cy="6952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5058535"/>
            <a:ext cx="406400" cy="406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058535"/>
            <a:ext cx="406400" cy="406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11" y="5046500"/>
            <a:ext cx="406400" cy="406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3" y="5046500"/>
            <a:ext cx="406400" cy="4064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22" y="5033800"/>
            <a:ext cx="406400" cy="4064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22" y="5033800"/>
            <a:ext cx="406400" cy="4064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021100"/>
            <a:ext cx="406400" cy="4064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21" y="3589184"/>
            <a:ext cx="774122" cy="7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52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sz="2000" b="1" dirty="0" smtClean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r>
              <a:rPr lang="fr-FR" sz="2000" dirty="0" smtClean="0">
                <a:sym typeface="Wingdings"/>
              </a:rPr>
              <a:t>Bruitages</a:t>
            </a:r>
          </a:p>
          <a:p>
            <a:r>
              <a:rPr lang="fr-FR" sz="2000" dirty="0" smtClean="0">
                <a:sym typeface="Wingdings"/>
              </a:rPr>
              <a:t>Musiques d’ambiances correspondantes aux niveaux</a:t>
            </a:r>
          </a:p>
          <a:p>
            <a:endParaRPr lang="fr-FR" sz="2000" b="1" dirty="0" smtClean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  <a:sym typeface="Wingdings"/>
            </a:endParaRPr>
          </a:p>
          <a:p>
            <a:pPr marL="0" indent="0">
              <a:buNone/>
            </a:pP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 Sons,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animations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et graphismes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créent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une identité au jeu et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projettent 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le joueur dans le </a:t>
            </a: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/>
              </a:rPr>
              <a:t>jeu.</a:t>
            </a:r>
            <a:endParaRPr lang="fr-FR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15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79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Améliorations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Niveaux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nouveaux niveaux</a:t>
            </a:r>
          </a:p>
          <a:p>
            <a:pPr lvl="1"/>
            <a:r>
              <a:rPr lang="fr-FR" sz="1800" dirty="0" smtClean="0"/>
              <a:t>Utilisation de nouvelles surfaces</a:t>
            </a:r>
          </a:p>
          <a:p>
            <a:r>
              <a:rPr lang="fr-FR" dirty="0" smtClean="0"/>
              <a:t>Un nouveau boss</a:t>
            </a:r>
          </a:p>
          <a:p>
            <a:pPr lvl="1"/>
            <a:r>
              <a:rPr lang="fr-FR" dirty="0" smtClean="0"/>
              <a:t>Dr. Morse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18" y="1780849"/>
            <a:ext cx="1244600" cy="1244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8" y="3381714"/>
            <a:ext cx="850235" cy="8502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8" y="4587549"/>
            <a:ext cx="850235" cy="8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48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Démonstration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7" name="Espace réservé du numéro de diapositive 11"/>
          <p:cNvSpPr txBox="1">
            <a:spLocks/>
          </p:cNvSpPr>
          <p:nvPr/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Image 7" descr="bananaRocket_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986">
            <a:off x="1854674" y="3239370"/>
            <a:ext cx="4490683" cy="51593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6607">
            <a:off x="3976220" y="2260143"/>
            <a:ext cx="2267862" cy="22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Points forts</a:t>
            </a:r>
            <a:endParaRPr lang="fr-FR" dirty="0"/>
          </a:p>
          <a:p>
            <a:r>
              <a:rPr lang="fr-FR" dirty="0" err="1" smtClean="0"/>
              <a:t>Qt</a:t>
            </a:r>
            <a:r>
              <a:rPr lang="fr-FR" dirty="0" smtClean="0"/>
              <a:t>, jeux cross-plateforme (Mac et Windows)</a:t>
            </a:r>
          </a:p>
          <a:p>
            <a:r>
              <a:rPr lang="fr-FR" dirty="0" smtClean="0"/>
              <a:t>Population automatique</a:t>
            </a:r>
          </a:p>
          <a:p>
            <a:r>
              <a:rPr lang="fr-FR" dirty="0" smtClean="0"/>
              <a:t>Banana Rocket: une équipe soudée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Améliorations</a:t>
            </a:r>
          </a:p>
          <a:p>
            <a:r>
              <a:rPr lang="fr-FR" dirty="0" smtClean="0"/>
              <a:t>Optimisation fluidité</a:t>
            </a:r>
          </a:p>
          <a:p>
            <a:r>
              <a:rPr lang="fr-FR" dirty="0"/>
              <a:t>Boss de </a:t>
            </a:r>
            <a:r>
              <a:rPr lang="fr-FR" dirty="0" smtClean="0"/>
              <a:t>fin</a:t>
            </a:r>
          </a:p>
          <a:p>
            <a:r>
              <a:rPr lang="fr-FR" dirty="0" smtClean="0"/>
              <a:t>Niveaux supplémentaires</a:t>
            </a:r>
          </a:p>
          <a:p>
            <a:r>
              <a:rPr lang="fr-FR" dirty="0" smtClean="0"/>
              <a:t>Pouvoirs spéciaux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Logo_BananaRocke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7" y="1157298"/>
            <a:ext cx="6172200" cy="29391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80028" y="3910167"/>
            <a:ext cx="30915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C50000"/>
                </a:solidFill>
              </a:rPr>
              <a:t>Margaux </a:t>
            </a:r>
            <a:r>
              <a:rPr lang="fr-FR" dirty="0" err="1" smtClean="0">
                <a:solidFill>
                  <a:srgbClr val="C50000"/>
                </a:solidFill>
              </a:rPr>
              <a:t>Divernois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Romain </a:t>
            </a:r>
            <a:r>
              <a:rPr lang="fr-FR" dirty="0" err="1" smtClean="0">
                <a:solidFill>
                  <a:srgbClr val="C50000"/>
                </a:solidFill>
              </a:rPr>
              <a:t>Claret-Yakovenko</a:t>
            </a:r>
            <a:endParaRPr lang="fr-FR" dirty="0" smtClean="0">
              <a:solidFill>
                <a:srgbClr val="C50000"/>
              </a:solidFill>
            </a:endParaRPr>
          </a:p>
          <a:p>
            <a:pPr algn="ctr"/>
            <a:r>
              <a:rPr lang="fr-FR" dirty="0" smtClean="0">
                <a:solidFill>
                  <a:srgbClr val="C50000"/>
                </a:solidFill>
              </a:rPr>
              <a:t>Steve Visinand</a:t>
            </a:r>
            <a:endParaRPr lang="fr-FR" sz="1200" dirty="0">
              <a:solidFill>
                <a:srgbClr val="C50000"/>
              </a:solidFill>
            </a:endParaRPr>
          </a:p>
          <a:p>
            <a:pPr algn="ctr"/>
            <a:endParaRPr lang="fr-FR" sz="1200" dirty="0" smtClean="0">
              <a:solidFill>
                <a:srgbClr val="C50000"/>
              </a:solidFill>
            </a:endParaRPr>
          </a:p>
          <a:p>
            <a:pPr algn="ctr"/>
            <a:endParaRPr lang="fr-FR" sz="500" dirty="0">
              <a:solidFill>
                <a:srgbClr val="C50000"/>
              </a:solidFill>
            </a:endParaRPr>
          </a:p>
          <a:p>
            <a:pPr algn="ctr"/>
            <a:r>
              <a:rPr lang="fr-CH" dirty="0" smtClean="0">
                <a:solidFill>
                  <a:srgbClr val="C50000"/>
                </a:solidFill>
              </a:rPr>
              <a:t>04.09.15</a:t>
            </a:r>
            <a:endParaRPr lang="fr-FR" dirty="0" smtClean="0">
              <a:solidFill>
                <a:srgbClr val="C50000"/>
              </a:solidFill>
            </a:endParaRPr>
          </a:p>
        </p:txBody>
      </p:sp>
      <p:pic>
        <p:nvPicPr>
          <p:cNvPr id="10" name="Image 9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19375" y="873255"/>
            <a:ext cx="158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EECF1A"/>
                </a:solidFill>
              </a:rPr>
              <a:t>Présenté par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51" y="5535422"/>
            <a:ext cx="3091599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2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659"/>
            <a:ext cx="8229600" cy="1600200"/>
          </a:xfrm>
        </p:spPr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Questions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19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568">
            <a:off x="3366328" y="3262775"/>
            <a:ext cx="2624667" cy="2624667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864973" y="1875521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3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38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 rot="2106984">
            <a:off x="5000846" y="2219304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115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?</a:t>
            </a:r>
            <a:endParaRPr lang="fr-FR" sz="11500" b="1" dirty="0"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 rot="20027196">
            <a:off x="2619441" y="2278008"/>
            <a:ext cx="182811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z="9600" b="1" dirty="0" smtClean="0">
                <a:solidFill>
                  <a:srgbClr val="FF0000"/>
                </a:solidFill>
                <a:effectLst/>
              </a:rPr>
              <a:t>?</a:t>
            </a:r>
            <a:endParaRPr lang="fr-FR" sz="9600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41740" y="21511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208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renard_r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89" y="2882310"/>
            <a:ext cx="1029936" cy="102993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Sommaire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de l’art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Principe du jeu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initial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Objectifs</a:t>
            </a:r>
            <a:endParaRPr lang="fr-F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Etat final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Assainissement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Améliorations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Démonstration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2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 descr="oeu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50" y="3122181"/>
            <a:ext cx="776790" cy="776790"/>
          </a:xfrm>
          <a:prstGeom prst="rect">
            <a:avLst/>
          </a:prstGeom>
        </p:spPr>
      </p:pic>
      <p:pic>
        <p:nvPicPr>
          <p:cNvPr id="9" name="Image 8" descr="poiss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63" y="3161871"/>
            <a:ext cx="750375" cy="750375"/>
          </a:xfrm>
          <a:prstGeom prst="rect">
            <a:avLst/>
          </a:prstGeom>
        </p:spPr>
      </p:pic>
      <p:pic>
        <p:nvPicPr>
          <p:cNvPr id="8" name="Image 7" descr="Pingouin_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9" y="3040368"/>
            <a:ext cx="739201" cy="8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4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 l’art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Jeux de réflexion / puzzle </a:t>
            </a:r>
            <a:r>
              <a:rPr lang="fr-FR" dirty="0" err="1" smtClean="0"/>
              <a:t>game</a:t>
            </a:r>
            <a:endParaRPr lang="fr-FR" dirty="0" smtClean="0"/>
          </a:p>
          <a:p>
            <a:pPr lvl="1"/>
            <a:r>
              <a:rPr lang="fr-FR" dirty="0" smtClean="0"/>
              <a:t>Réflexion, Apprentissage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Sentiment d’accomplissement</a:t>
            </a:r>
          </a:p>
          <a:p>
            <a:r>
              <a:rPr lang="fr-FR" dirty="0" smtClean="0"/>
              <a:t>RPG : « 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 Game »</a:t>
            </a:r>
          </a:p>
          <a:p>
            <a:pPr lvl="1"/>
            <a:r>
              <a:rPr lang="fr-FR" dirty="0" smtClean="0"/>
              <a:t>Scénario, Amélioration des compétences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/>
              <a:t>Sentiment </a:t>
            </a:r>
            <a:r>
              <a:rPr lang="fr-FR" dirty="0" smtClean="0"/>
              <a:t>d’</a:t>
            </a:r>
            <a:r>
              <a:rPr lang="fr-FR" dirty="0">
                <a:sym typeface="Wingdings"/>
              </a:rPr>
              <a:t>a</a:t>
            </a:r>
            <a:r>
              <a:rPr lang="fr-FR" dirty="0" smtClean="0">
                <a:sym typeface="Wingdings"/>
              </a:rPr>
              <a:t>ttachement</a:t>
            </a:r>
            <a:endParaRPr lang="fr-FR" dirty="0" smtClean="0"/>
          </a:p>
          <a:p>
            <a:r>
              <a:rPr lang="fr-FR" dirty="0" smtClean="0"/>
              <a:t>Jeux d’infiltration</a:t>
            </a:r>
          </a:p>
          <a:p>
            <a:pPr lvl="1"/>
            <a:r>
              <a:rPr lang="fr-FR" dirty="0" smtClean="0"/>
              <a:t>Habilité du joueur  </a:t>
            </a:r>
            <a:endParaRPr lang="fr-FR" dirty="0" smtClean="0"/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3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51300"/>
            <a:ext cx="2188771" cy="19579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812" y="4051300"/>
            <a:ext cx="1960375" cy="19579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4051300"/>
            <a:ext cx="2213410" cy="1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Introduction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Principe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du jeu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4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2154251" y="1956055"/>
            <a:ext cx="1361392" cy="12178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73" y="1803400"/>
            <a:ext cx="1168613" cy="11671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">
            <a:off x="5811075" y="1960769"/>
            <a:ext cx="1271601" cy="10953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5550" y="3732783"/>
            <a:ext cx="744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B050"/>
                </a:solidFill>
              </a:rPr>
              <a:t>Réflexion </a:t>
            </a:r>
            <a:r>
              <a:rPr lang="fr-FR" sz="1600" b="1" dirty="0" smtClean="0"/>
              <a:t>–</a:t>
            </a:r>
            <a:r>
              <a:rPr lang="fr-FR" sz="1600" b="1" dirty="0" smtClean="0">
                <a:solidFill>
                  <a:srgbClr val="00B050"/>
                </a:solidFill>
              </a:rPr>
              <a:t> Sentiment d’accomplissement </a:t>
            </a:r>
          </a:p>
          <a:p>
            <a:pPr algn="ctr"/>
            <a:r>
              <a:rPr lang="fr-FR" sz="1600" b="1" dirty="0" smtClean="0">
                <a:solidFill>
                  <a:srgbClr val="EECF1A"/>
                </a:solidFill>
              </a:rPr>
              <a:t>Scénario</a:t>
            </a:r>
            <a:r>
              <a:rPr lang="fr-FR" sz="1600" b="1" dirty="0" smtClean="0"/>
              <a:t> – </a:t>
            </a:r>
            <a:r>
              <a:rPr lang="fr-FR" sz="1600" b="1" dirty="0" smtClean="0">
                <a:solidFill>
                  <a:srgbClr val="C00000"/>
                </a:solidFill>
              </a:rPr>
              <a:t>Habilité du joueur </a:t>
            </a:r>
            <a:endParaRPr lang="fr-FR" sz="16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737100" y="3018908"/>
            <a:ext cx="0" cy="685800"/>
          </a:xfrm>
          <a:prstGeom prst="straightConnector1">
            <a:avLst/>
          </a:prstGeom>
          <a:ln>
            <a:solidFill>
              <a:srgbClr val="EECF1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3499532" y="3170978"/>
            <a:ext cx="716868" cy="5083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5322120" y="3255968"/>
            <a:ext cx="634180" cy="448740"/>
          </a:xfrm>
          <a:prstGeom prst="straightConnector1">
            <a:avLst/>
          </a:prstGeom>
          <a:ln>
            <a:solidFill>
              <a:srgbClr val="C5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8" name="Espace réservé du contenu 2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532054"/>
            <a:ext cx="4959350" cy="1072618"/>
          </a:xfr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Etat initial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22764"/>
            <a:ext cx="8229600" cy="4103399"/>
          </a:xfrm>
        </p:spPr>
        <p:txBody>
          <a:bodyPr/>
          <a:lstStyle/>
          <a:p>
            <a:r>
              <a:rPr lang="fr-FR" dirty="0" smtClean="0"/>
              <a:t>Jeux fonctionnel</a:t>
            </a:r>
          </a:p>
          <a:p>
            <a:r>
              <a:rPr lang="fr-FR" dirty="0" smtClean="0"/>
              <a:t>Manque d’ambiance</a:t>
            </a:r>
          </a:p>
          <a:p>
            <a:r>
              <a:rPr lang="fr-FR" dirty="0" smtClean="0"/>
              <a:t>Structure </a:t>
            </a:r>
            <a:r>
              <a:rPr lang="fr-CH" dirty="0" smtClean="0"/>
              <a:t>à revoir</a:t>
            </a:r>
            <a:endParaRPr lang="fr-CH" dirty="0" smtClean="0"/>
          </a:p>
          <a:p>
            <a:r>
              <a:rPr lang="fr-CH" dirty="0" smtClean="0"/>
              <a:t>Durée de jeu courte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5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446" y="2971410"/>
            <a:ext cx="2624667" cy="26246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792325" y="2448190"/>
            <a:ext cx="295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7097D4"/>
                </a:solidFill>
              </a:rPr>
              <a:t>Démonstration</a:t>
            </a:r>
            <a:endParaRPr lang="fr-FR" sz="2000" b="1" dirty="0">
              <a:solidFill>
                <a:srgbClr val="7097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Objectifs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Assainir</a:t>
            </a:r>
          </a:p>
          <a:p>
            <a:pPr marL="857250" lvl="1" indent="-457200"/>
            <a:r>
              <a:rPr lang="fr-FR" sz="2000" dirty="0" smtClean="0"/>
              <a:t>Structure : Design Patterns</a:t>
            </a:r>
          </a:p>
          <a:p>
            <a:pPr marL="857250" lvl="1" indent="-457200"/>
            <a:r>
              <a:rPr lang="fr-FR" sz="2000" dirty="0" smtClean="0"/>
              <a:t>Optimisations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Améliorer</a:t>
            </a:r>
          </a:p>
          <a:p>
            <a:pPr marL="857250" lvl="1" indent="-457200"/>
            <a:r>
              <a:rPr lang="fr-FR" sz="2000" dirty="0" smtClean="0"/>
              <a:t>Construire une ambiance (sons, animations)</a:t>
            </a:r>
          </a:p>
          <a:p>
            <a:pPr marL="857250" lvl="1" indent="-457200"/>
            <a:r>
              <a:rPr lang="fr-FR" sz="2000" dirty="0" smtClean="0"/>
              <a:t>Ajouter du nouveau contenu</a:t>
            </a: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6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09" y="4368800"/>
            <a:ext cx="1612643" cy="16126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957207"/>
            <a:ext cx="1854200" cy="20242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4000500" y="5175121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Aujourd’hui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7</a:t>
            </a:fld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559" y="2143662"/>
            <a:ext cx="3748881" cy="37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Assainissement</a:t>
            </a:r>
            <a:b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Design Patterns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smtClean="0"/>
              <a:t>Memento</a:t>
            </a:r>
            <a:endParaRPr lang="fr-FR" dirty="0" smtClean="0"/>
          </a:p>
          <a:p>
            <a:pPr marL="457200" lvl="1" indent="0">
              <a:buNone/>
            </a:pPr>
            <a:r>
              <a:rPr lang="fr-FR" sz="2000" dirty="0"/>
              <a:t>O</a:t>
            </a:r>
            <a:r>
              <a:rPr lang="fr-FR" sz="2000" dirty="0" smtClean="0"/>
              <a:t>ptimisation du rechargement </a:t>
            </a:r>
            <a:r>
              <a:rPr lang="fr-FR" sz="2000" dirty="0" smtClean="0"/>
              <a:t>des niveaux.</a:t>
            </a:r>
            <a:r>
              <a:rPr lang="fr-FR" dirty="0"/>
              <a:t>		</a:t>
            </a:r>
            <a:endParaRPr lang="fr-FR" dirty="0" smtClean="0"/>
          </a:p>
          <a:p>
            <a:r>
              <a:rPr lang="fr-FR" b="1" dirty="0" smtClean="0"/>
              <a:t>Observer &amp; State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/>
              <a:t>Gestion des </a:t>
            </a:r>
            <a:r>
              <a:rPr lang="fr-FR" sz="2000" dirty="0" smtClean="0"/>
              <a:t>ennemis, changement d’état (Pause, </a:t>
            </a:r>
            <a:r>
              <a:rPr lang="fr-FR" sz="2000" dirty="0" smtClean="0"/>
              <a:t>Patrouille et IA </a:t>
            </a:r>
            <a:r>
              <a:rPr lang="fr-FR" sz="2000" dirty="0" smtClean="0"/>
              <a:t>spécifique</a:t>
            </a:r>
            <a:r>
              <a:rPr lang="fr-FR" sz="2000" dirty="0" smtClean="0"/>
              <a:t>)</a:t>
            </a:r>
            <a:r>
              <a:rPr lang="fr-FR" dirty="0"/>
              <a:t>.</a:t>
            </a:r>
            <a:r>
              <a:rPr lang="fr-FR" dirty="0"/>
              <a:t>	</a:t>
            </a:r>
            <a:endParaRPr lang="fr-FR" dirty="0" smtClean="0"/>
          </a:p>
          <a:p>
            <a:r>
              <a:rPr lang="fr-FR" b="1" dirty="0" smtClean="0"/>
              <a:t>Singleton</a:t>
            </a:r>
            <a:endParaRPr lang="fr-FR" sz="2000" dirty="0"/>
          </a:p>
          <a:p>
            <a:pPr marL="457200" lvl="1" indent="0">
              <a:buNone/>
            </a:pPr>
            <a:r>
              <a:rPr lang="fr-FR" sz="2000" dirty="0" smtClean="0"/>
              <a:t>Sur les classes Audio et Memento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b="1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r>
              <a:rPr lang="fr-FR" sz="2000" dirty="0"/>
              <a:t>S</a:t>
            </a:r>
            <a:r>
              <a:rPr lang="fr-FR" sz="2000" dirty="0" smtClean="0"/>
              <a:t>urfaces</a:t>
            </a:r>
            <a:r>
              <a:rPr lang="fr-FR" sz="2000" dirty="0" smtClean="0"/>
              <a:t>, </a:t>
            </a:r>
            <a:r>
              <a:rPr lang="fr-FR" sz="2000" dirty="0" smtClean="0"/>
              <a:t>P</a:t>
            </a:r>
            <a:r>
              <a:rPr lang="fr-FR" sz="2000" dirty="0" smtClean="0"/>
              <a:t>ersonnages.</a:t>
            </a:r>
          </a:p>
          <a:p>
            <a:pPr marL="457200" lvl="1" indent="0">
              <a:buNone/>
            </a:pPr>
            <a:endParaRPr lang="fr-FR" sz="2800" b="1" dirty="0" smtClean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pPr marL="457200" lvl="1" indent="0">
              <a:buNone/>
            </a:pPr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Evolutivité</a:t>
            </a:r>
            <a:endParaRPr lang="fr-FR" sz="2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 descr="foo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8156"/>
          <a:stretch/>
        </p:blipFill>
        <p:spPr>
          <a:xfrm>
            <a:off x="-460839" y="6122730"/>
            <a:ext cx="10188461" cy="76349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b="1" smtClean="0">
                <a:solidFill>
                  <a:srgbClr val="FFFFFF"/>
                </a:solidFill>
              </a:rPr>
              <a:pPr/>
              <a:t>8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mesGouinSePresente">
  <a:themeElements>
    <a:clrScheme name="Exé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é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</TotalTime>
  <Words>310</Words>
  <Application>Microsoft Macintosh PowerPoint</Application>
  <PresentationFormat>Présentation à l'écran (4:3)</PresentationFormat>
  <Paragraphs>189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Courier New</vt:lpstr>
      <vt:lpstr>Wingdings</vt:lpstr>
      <vt:lpstr>Arial</vt:lpstr>
      <vt:lpstr>JamesGouinSePresente</vt:lpstr>
      <vt:lpstr>James Gouin</vt:lpstr>
      <vt:lpstr>Présentation PowerPoint</vt:lpstr>
      <vt:lpstr>Sommaire</vt:lpstr>
      <vt:lpstr>Introduction Etat de l’art</vt:lpstr>
      <vt:lpstr>Introduction Principe du jeu</vt:lpstr>
      <vt:lpstr>Etat initial</vt:lpstr>
      <vt:lpstr>Objectifs</vt:lpstr>
      <vt:lpstr>Aujourd’hui Assainissement</vt:lpstr>
      <vt:lpstr>Assainissement Design Patterns</vt:lpstr>
      <vt:lpstr>Assainissement Génération des niveaux</vt:lpstr>
      <vt:lpstr>Aujourd’hui Améliorations</vt:lpstr>
      <vt:lpstr>Améliorations Menu Pause</vt:lpstr>
      <vt:lpstr>Améliorations Surfaces</vt:lpstr>
      <vt:lpstr>Améliorations Textures automatiques</vt:lpstr>
      <vt:lpstr>Améliorations Animations</vt:lpstr>
      <vt:lpstr>Améliorations Sons</vt:lpstr>
      <vt:lpstr>Améliorations Niveaux</vt:lpstr>
      <vt:lpstr>Démonstration</vt:lpstr>
      <vt:lpstr>Conclusion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James Gouin</dc:title>
  <dc:creator>Steve Visinand</dc:creator>
  <cp:lastModifiedBy>Utilisateur de Microsoft Office</cp:lastModifiedBy>
  <cp:revision>175</cp:revision>
  <dcterms:created xsi:type="dcterms:W3CDTF">2015-01-26T10:02:35Z</dcterms:created>
  <dcterms:modified xsi:type="dcterms:W3CDTF">2015-09-04T10:41:35Z</dcterms:modified>
</cp:coreProperties>
</file>